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52"/>
  </p:handoutMasterIdLst>
  <p:sldIdLst>
    <p:sldId id="256" r:id="rId3"/>
    <p:sldId id="261" r:id="rId4"/>
    <p:sldId id="281" r:id="rId5"/>
    <p:sldId id="282" r:id="rId6"/>
    <p:sldId id="296" r:id="rId7"/>
    <p:sldId id="323" r:id="rId9"/>
    <p:sldId id="324" r:id="rId10"/>
    <p:sldId id="325" r:id="rId11"/>
    <p:sldId id="375" r:id="rId12"/>
    <p:sldId id="257" r:id="rId13"/>
    <p:sldId id="321" r:id="rId14"/>
    <p:sldId id="326" r:id="rId15"/>
    <p:sldId id="327" r:id="rId16"/>
    <p:sldId id="329" r:id="rId17"/>
    <p:sldId id="331" r:id="rId18"/>
    <p:sldId id="332" r:id="rId19"/>
    <p:sldId id="333" r:id="rId20"/>
    <p:sldId id="334" r:id="rId21"/>
    <p:sldId id="342" r:id="rId22"/>
    <p:sldId id="330" r:id="rId23"/>
    <p:sldId id="335" r:id="rId24"/>
    <p:sldId id="338" r:id="rId25"/>
    <p:sldId id="337" r:id="rId26"/>
    <p:sldId id="336" r:id="rId27"/>
    <p:sldId id="340" r:id="rId28"/>
    <p:sldId id="353" r:id="rId29"/>
    <p:sldId id="354" r:id="rId30"/>
    <p:sldId id="356" r:id="rId31"/>
    <p:sldId id="357" r:id="rId32"/>
    <p:sldId id="284" r:id="rId33"/>
    <p:sldId id="341" r:id="rId34"/>
    <p:sldId id="343" r:id="rId35"/>
    <p:sldId id="352" r:id="rId36"/>
    <p:sldId id="322" r:id="rId37"/>
    <p:sldId id="283" r:id="rId38"/>
    <p:sldId id="344" r:id="rId39"/>
    <p:sldId id="345" r:id="rId40"/>
    <p:sldId id="347" r:id="rId41"/>
    <p:sldId id="346" r:id="rId42"/>
    <p:sldId id="349" r:id="rId43"/>
    <p:sldId id="350" r:id="rId44"/>
    <p:sldId id="351" r:id="rId45"/>
    <p:sldId id="306" r:id="rId46"/>
    <p:sldId id="376" r:id="rId47"/>
    <p:sldId id="377" r:id="rId48"/>
    <p:sldId id="298" r:id="rId49"/>
    <p:sldId id="299" r:id="rId50"/>
    <p:sldId id="270" r:id="rId51"/>
  </p:sldIdLst>
  <p:sldSz cx="24384000" cy="13716000"/>
  <p:notesSz cx="5143500" cy="9144000"/>
  <p:embeddedFontLst>
    <p:embeddedFont>
      <p:font typeface="DengXian" panose="02010600030101010101" pitchFamily="2" charset="-122"/>
      <p:regular r:id="rId56"/>
      <p:bold r:id="rId57"/>
    </p:embeddedFont>
    <p:embeddedFont>
      <p:font typeface="DengXian" panose="02010600030101010101" pitchFamily="2" charset="-122"/>
      <p:regular r:id="rId58"/>
      <p:bold r:id="rId59"/>
    </p:embeddedFont>
    <p:embeddedFont>
      <p:font typeface="DreamFont-XiaoyuGB-Normal" panose="02010604000000000000" pitchFamily="2" charset="-122"/>
      <p:regular r:id="rId60"/>
    </p:embeddedFont>
    <p:embeddedFont>
      <p:font typeface="OPPOSans-B" pitchFamily="18" charset="-122"/>
      <p:regular r:id="rId61"/>
      <p:bold r:id="rId62"/>
      <p:italic r:id="rId63"/>
      <p:boldItalic r:id="rId64"/>
    </p:embeddedFont>
    <p:embeddedFont>
      <p:font typeface="OPPOSans-H" pitchFamily="18" charset="-122"/>
      <p:regular r:id="rId65"/>
      <p:bold r:id="rId66"/>
      <p:italic r:id="rId67"/>
      <p:boldItalic r:id="rId68"/>
    </p:embeddedFont>
    <p:embeddedFont>
      <p:font typeface="OPPOSans-R" pitchFamily="18" charset="-122"/>
      <p:regular r:id="rId69"/>
      <p:bold r:id="rId70"/>
      <p:italic r:id="rId71"/>
      <p:boldItalic r:id="rId72"/>
    </p:embeddedFont>
    <p:embeddedFont>
      <p:font typeface="SourceHanSansSC-Regular" panose="020B0500000000000000" pitchFamily="34" charset="-128"/>
      <p:regular r:id="rId7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3" Type="http://schemas.openxmlformats.org/officeDocument/2006/relationships/font" Target="fonts/font18.fntdata"/><Relationship Id="rId72" Type="http://schemas.openxmlformats.org/officeDocument/2006/relationships/font" Target="fonts/font17.fntdata"/><Relationship Id="rId71" Type="http://schemas.openxmlformats.org/officeDocument/2006/relationships/font" Target="fonts/font16.fntdata"/><Relationship Id="rId70" Type="http://schemas.openxmlformats.org/officeDocument/2006/relationships/font" Target="fonts/font15.fntdata"/><Relationship Id="rId7" Type="http://schemas.openxmlformats.org/officeDocument/2006/relationships/slide" Target="slides/slide5.xml"/><Relationship Id="rId69" Type="http://schemas.openxmlformats.org/officeDocument/2006/relationships/font" Target="fonts/font14.fntdata"/><Relationship Id="rId68" Type="http://schemas.openxmlformats.org/officeDocument/2006/relationships/font" Target="fonts/font13.fntdata"/><Relationship Id="rId67" Type="http://schemas.openxmlformats.org/officeDocument/2006/relationships/font" Target="fonts/font12.fntdata"/><Relationship Id="rId66" Type="http://schemas.openxmlformats.org/officeDocument/2006/relationships/font" Target="fonts/font11.fntdata"/><Relationship Id="rId65" Type="http://schemas.openxmlformats.org/officeDocument/2006/relationships/font" Target="fonts/font10.fntdata"/><Relationship Id="rId64" Type="http://schemas.openxmlformats.org/officeDocument/2006/relationships/font" Target="fonts/font9.fntdata"/><Relationship Id="rId63" Type="http://schemas.openxmlformats.org/officeDocument/2006/relationships/font" Target="fonts/font8.fntdata"/><Relationship Id="rId62" Type="http://schemas.openxmlformats.org/officeDocument/2006/relationships/font" Target="fonts/font7.fntdata"/><Relationship Id="rId61" Type="http://schemas.openxmlformats.org/officeDocument/2006/relationships/font" Target="fonts/font6.fntdata"/><Relationship Id="rId60" Type="http://schemas.openxmlformats.org/officeDocument/2006/relationships/font" Target="fonts/font5.fntdata"/><Relationship Id="rId6" Type="http://schemas.openxmlformats.org/officeDocument/2006/relationships/slide" Target="slides/slide4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css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7" name="Object 204"/>
          <p:cNvSpPr txBox="1"/>
          <p:nvPr/>
        </p:nvSpPr>
        <p:spPr>
          <a:xfrm>
            <a:off x="982980" y="4667250"/>
            <a:ext cx="4971415" cy="1400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300" b="0" i="0" spc="1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css</a:t>
            </a:r>
            <a:r>
              <a:rPr lang="zh-CN" altLang="en-US" sz="8300" b="0" i="0" spc="156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OPPOSans-H" charset="0"/>
                <a:ea typeface="OPPOSans-H"/>
              </a:rPr>
              <a:t>特性</a:t>
            </a:r>
            <a:endParaRPr lang="zh-CN" altLang="en-US" sz="8300" b="0" i="0" spc="156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OPPOSans-H" charset="0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56776" y="2041540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7134056" y="2351028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9403715" y="2021205"/>
            <a:ext cx="10939145" cy="790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继承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8923" y="563598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134056" y="595527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9403715" y="5464175"/>
            <a:ext cx="11471275" cy="6711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-B"/>
                <a:ea typeface="OPPOSans-B"/>
                <a:sym typeface="+mn-ea"/>
              </a:rPr>
              <a:t>层叠</a:t>
            </a:r>
            <a:endParaRPr lang="zh-CN" altLang="en-US" sz="4400" b="0" i="0" dirty="0">
              <a:solidFill>
                <a:schemeClr val="tx1">
                  <a:lumMod val="95000"/>
                  <a:lumOff val="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8923" y="900212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134056" y="931887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9506585" y="9036685"/>
            <a:ext cx="11471275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优先级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154265" y="1172338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88475" y="3021965"/>
            <a:ext cx="1261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子承父业：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（子标签会继承父标签的某些样式，如文本颜色和字号）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Object 2016"/>
          <p:cNvSpPr txBox="1"/>
          <p:nvPr/>
        </p:nvSpPr>
        <p:spPr>
          <a:xfrm>
            <a:off x="9376410" y="6149340"/>
            <a:ext cx="13578840" cy="17354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60000"/>
              </a:lnSpc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如果出现样式冲突，则会按照书写顺序，以最后的样式为准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  <a:p>
            <a:pPr algn="l" fontAlgn="auto">
              <a:lnSpc>
                <a:spcPct val="160000"/>
              </a:lnSpc>
              <a:spcBef>
                <a:spcPts val="0"/>
              </a:spcBef>
            </a:pPr>
            <a:r>
              <a:rPr lang="zh-CN" altLang="en-US" sz="3600" b="0" i="0" dirty="0">
                <a:solidFill>
                  <a:schemeClr val="tx1"/>
                </a:solidFill>
                <a:latin typeface="OPPOSans-B"/>
                <a:ea typeface="OPPOSans-B"/>
                <a:sym typeface="+mn-ea"/>
              </a:rPr>
              <a:t>就近原则</a:t>
            </a:r>
            <a:endParaRPr lang="zh-CN" altLang="en-US" sz="3600" b="0" i="0" dirty="0">
              <a:solidFill>
                <a:schemeClr val="tx1"/>
              </a:solidFill>
              <a:latin typeface="OPPOSans-B"/>
              <a:ea typeface="OPPOSans-B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6585" y="10041890"/>
            <a:ext cx="13519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经常出现两个或更多规则应用在同一元素上，这时就会出现优先级的问题</a:t>
            </a:r>
            <a:endParaRPr lang="zh-CN" altLang="en-US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选择器的继承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4760" y="6251575"/>
            <a:ext cx="1725676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一般来说, 子元素会继承父元素的某些样式，如字体大小，文本颜色。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sz="4400">
                <a:solidFill>
                  <a:schemeClr val="bg1"/>
                </a:solidFill>
                <a:sym typeface="+mn-ea"/>
              </a:rPr>
              <a:t>但有些属性(布局相关, 背景相关) 例外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71645"/>
            <a:ext cx="23313390" cy="748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选择器的层叠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3525" y="4909185"/>
            <a:ext cx="8068310" cy="2257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 background-color: red; 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body { background-color: blue; }</a:t>
            </a: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74420" y="4627245"/>
            <a:ext cx="6638925" cy="5506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body {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</a:rPr>
              <a:t>    background-color: red;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    background-color: blue;</a:t>
            </a:r>
            <a:endParaRPr lang="en-US" altLang="zh-CN" sz="44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}</a:t>
            </a:r>
            <a:endParaRPr lang="en-US" altLang="zh-CN" sz="4400">
              <a:solidFill>
                <a:schemeClr val="bg1"/>
              </a:solidFill>
            </a:endParaRPr>
          </a:p>
          <a:p>
            <a:pPr algn="l">
              <a:lnSpc>
                <a:spcPct val="160000"/>
              </a:lnSpc>
            </a:pPr>
            <a:endParaRPr lang="en-US" altLang="zh-CN" sz="4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8065" y="10133330"/>
            <a:ext cx="14965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>
                <a:solidFill>
                  <a:schemeClr val="bg1"/>
                </a:solidFill>
              </a:rPr>
              <a:t>这两段代码，背景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blue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色会覆盖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red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色，</a:t>
            </a:r>
            <a:r>
              <a:rPr lang="zh-CN" altLang="en-US" sz="3600">
                <a:solidFill>
                  <a:schemeClr val="bg1"/>
                </a:solidFill>
              </a:rPr>
              <a:t>最后的执行结果都是背景变成蓝色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19605" y="538797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922885" y="5173345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4241165"/>
            <a:ext cx="23313390" cy="62172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选择器的优先级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0723" y="5324475"/>
            <a:ext cx="18364835" cy="374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优先级顺序：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!important   &gt;   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行内样式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id   &gt;   class   &gt;   tag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标签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&gt; 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algn="l" fontAlgn="auto">
              <a:lnSpc>
                <a:spcPct val="180000"/>
              </a:lnSpc>
              <a:spcBef>
                <a:spcPts val="0"/>
              </a:spcBef>
            </a:pP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通配符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*   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继承   </a:t>
            </a:r>
            <a:r>
              <a:rPr lang="en-US" altLang="zh-CN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&gt;   </a:t>
            </a:r>
            <a:r>
              <a:rPr lang="zh-CN" altLang="en-US" sz="44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浏览器默认样式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</a:t>
            </a:r>
            <a:r>
              <a:rPr lang="zh-CN" altLang="en-US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下面三个可以忽略不计</a:t>
            </a:r>
            <a:r>
              <a:rPr lang="en-US" altLang="zh-CN" sz="44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)</a:t>
            </a:r>
            <a:endParaRPr lang="en-US" altLang="zh-CN" sz="44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样式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806069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826738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背景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5856288" y="2036128"/>
            <a:ext cx="4093210" cy="7955915"/>
          </a:xfrm>
          <a:prstGeom prst="bentConnector3">
            <a:avLst>
              <a:gd name="adj1" fmla="val 499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8710295" y="7033895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 rot="5400000">
            <a:off x="14741525" y="7033895"/>
            <a:ext cx="2050415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样式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805942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826611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字体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164195" y="806069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826738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文本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806069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826738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轮廓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4581505" y="1266825"/>
            <a:ext cx="409321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785745"/>
            <a:ext cx="23313390" cy="103066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背景（详细请看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3426460"/>
            <a:ext cx="22949535" cy="9324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background-image: url(./image/cover.jpg);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设置元素背景图片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background-attachment: fixed;	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背景是否固定 或随着页面滚动。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background-color: #f97197;	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设置元素的背景颜色。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background-position: center;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居中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     50px 50px;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设置背景的起始位置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为元素的 距离上边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左边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50px;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background-repeat: no-repeat;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设置背景图像是否及如何重复。</a:t>
            </a:r>
            <a:endParaRPr lang="en-US" altLang="zh-CN" sz="400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background-size: 100% 100%;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设置背景图像的高度和宽度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                         cover                          </a:t>
            </a:r>
            <a:r>
              <a:rPr lang="en-US" altLang="zh-CN" sz="4000">
                <a:solidFill>
                  <a:schemeClr val="bg1"/>
                </a:solidFill>
                <a:latin typeface="+mj-lt"/>
                <a:cs typeface="+mj-lt"/>
                <a:sym typeface="+mn-ea"/>
              </a:rPr>
              <a:t>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将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背景扩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到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足够大，使背景完全覆盖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整个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+mj-lt"/>
                <a:sym typeface="+mn-ea"/>
              </a:rPr>
              <a:t>区域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       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</a:t>
            </a:r>
            <a:r>
              <a:rPr sz="4000" b="1">
                <a:solidFill>
                  <a:schemeClr val="bg1"/>
                </a:solidFill>
                <a:latin typeface="Arial Bold" panose="020B0604020202090204" charset="0"/>
                <a:ea typeface="微软雅黑" charset="0"/>
                <a:cs typeface="Arial Bold" panose="020B0604020202090204" charset="0"/>
                <a:sym typeface="+mn-ea"/>
              </a:rPr>
              <a:t>contain</a:t>
            </a:r>
            <a:r>
              <a:rPr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                        </a:t>
            </a:r>
            <a:r>
              <a:rPr lang="zh-CN" sz="4000">
                <a:solidFill>
                  <a:schemeClr val="bg1"/>
                </a:solidFill>
                <a:latin typeface="Arial Regular" panose="020B0604020202090204" charset="0"/>
                <a:ea typeface="微软雅黑" charset="0"/>
                <a:cs typeface="Arial Regular" panose="020B0604020202090204" charset="0"/>
                <a:sym typeface="+mn-ea"/>
              </a:rPr>
              <a:t>将某条边显示完整，没铺满会自动重复</a:t>
            </a:r>
            <a:endParaRPr sz="4000">
              <a:solidFill>
                <a:schemeClr val="bg1"/>
              </a:solidFill>
              <a:latin typeface="Arial Regular" panose="020B0604020202090204" charset="0"/>
              <a:ea typeface="微软雅黑" charset="0"/>
              <a:cs typeface="Arial Regular" panose="020B0604020202090204" charset="0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400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background: #00FF00 url(bgimage.gif) no-repeat top;              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简写属性，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45227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28917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67119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文本（详细请看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w3cschool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文档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8605" y="2526030"/>
            <a:ext cx="16226155" cy="10248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text-inden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           首行缩进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text-align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left / center / 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元素中文本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的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对齐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方式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word-spacing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设置字组间距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letter-spacing                                    设置字符间距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line-height         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设置行高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 spc="100">
                <a:solidFill>
                  <a:schemeClr val="bg1"/>
                </a:solidFill>
                <a:uFillTx/>
                <a:cs typeface="Arial Bold" panose="020B0604020202090204" charset="0"/>
                <a:sym typeface="+mn-ea"/>
              </a:rPr>
              <a:t>text-transform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capitalize	                每个单词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都以 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大写字母开头。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uppercas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大写字母。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lowercase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全部小写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母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text-decoration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overline                   文本上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方的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line-through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中间的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线条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    underline                文本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下划线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09850" y="2441575"/>
            <a:ext cx="19880580" cy="10629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font-family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字体系列（宋体、微软雅黑等）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font-size      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字体的尺寸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8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font-weight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normal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默认字体粗细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字体加粗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bolder                更粗的字体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lighter                更细的字体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数字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100~900    400等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同于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normal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700等同于bold。</a:t>
            </a:r>
            <a:endParaRPr lang="en-US" alt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font-style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italic                   斜体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</a:t>
            </a:r>
            <a:r>
              <a:rPr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oblique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字体倾斜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italic是字体系列(比如宋体，楷体)里的斜体，而oblique是字体倾斜效果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3600">
                <a:solidFill>
                  <a:srgbClr val="FF0000"/>
                </a:solidFill>
                <a:cs typeface="Arial Bold" panose="020B0604020202090204" charset="0"/>
                <a:sym typeface="+mn-ea"/>
              </a:rPr>
              <a:t>对于没有斜体的字体系列使用oblique实现斜体效果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89755" y="1163955"/>
            <a:ext cx="6745605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华文仿宋  </a:t>
            </a:r>
            <a:r>
              <a:rPr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STFangsong</a:t>
            </a:r>
            <a:endParaRPr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微软雅黑  Microsoft YaHei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华文黑体  STHeiti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轮廓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outline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088" y="3709035"/>
            <a:ext cx="1510919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outline-color        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颜色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outline-width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thin  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细轮廓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thick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粗轮廓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10px 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具体值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outline-style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点状轮廓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虚线轮廓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实线轮廓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双线轮廓</a:t>
            </a:r>
            <a:endParaRPr lang="zh-CN" sz="3600">
              <a:solidFill>
                <a:srgbClr val="FF0000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5305" y="3708400"/>
            <a:ext cx="23313390" cy="932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阴影、圆角</a:t>
            </a:r>
            <a:endParaRPr lang="zh-CN" altLang="en-US" sz="60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7405" y="4489450"/>
            <a:ext cx="15109190" cy="776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阴影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box-shadow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sym typeface="+mn-ea"/>
              </a:rPr>
              <a:t> x偏移   y偏移   阴影模糊半径    阴影扩散半径    阴影颜色;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Char char=""/>
            </a:pPr>
            <a:r>
              <a:rPr 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圆角 （值可设一个  或 两个）</a:t>
            </a:r>
            <a:endParaRPr 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border-top-left-radius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border-top-right-radius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右上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border-bottom-right-radius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border-bottom-left-radius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左下 圆角</a:t>
            </a:r>
            <a:endParaRPr lang="en-US" altLang="zh-CN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border-radius                             </a:t>
            </a:r>
            <a:r>
              <a:rPr lang="zh-CN" altLang="en-US" sz="36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合并 写法</a:t>
            </a:r>
            <a:endParaRPr lang="zh-CN" altLang="en-US" sz="36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53385" y="3478530"/>
            <a:ext cx="1796415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0873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9730423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css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简介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5939155" y="4143058"/>
            <a:ext cx="11992610" cy="71005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层叠样式表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用来设置网页中元素的样式</a:t>
            </a:r>
            <a:endParaRPr lang="zh-CN" sz="3600">
              <a:sym typeface="+mn-ea"/>
            </a:endParaRPr>
          </a:p>
          <a:p>
            <a:pPr marL="45720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内联样式（行内样式）  - 作为属性的使用 - style属性  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zh-CN" sz="3600">
                <a:sym typeface="+mn-ea"/>
              </a:rPr>
              <a:t>            &lt;p </a:t>
            </a:r>
            <a:r>
              <a:rPr lang="zh-CN" sz="3600" i="1">
                <a:sym typeface="+mn-ea"/>
              </a:rPr>
              <a:t>style="color: blue</a:t>
            </a:r>
            <a:r>
              <a:rPr lang="en-US" altLang="zh-CN" sz="3600" i="1">
                <a:sym typeface="+mn-ea"/>
              </a:rPr>
              <a:t>;</a:t>
            </a:r>
            <a:r>
              <a:rPr lang="zh-CN" sz="3600" i="1">
                <a:sym typeface="+mn-ea"/>
              </a:rPr>
              <a:t>"</a:t>
            </a:r>
            <a:r>
              <a:rPr lang="zh-CN" sz="3600">
                <a:sym typeface="+mn-ea"/>
              </a:rPr>
              <a:t>&gt;&lt;/p&gt;</a:t>
            </a:r>
            <a:endParaRPr 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内部样式表 - 将样式编写在&lt;head&gt;中的&lt;style&gt;标签中</a:t>
            </a:r>
            <a:endParaRPr lang="zh-CN" sz="3600">
              <a:sym typeface="+mn-ea"/>
            </a:endParaRPr>
          </a:p>
          <a:p>
            <a:pPr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r>
              <a:rPr lang="en-US" altLang="zh-CN" sz="3600">
                <a:sym typeface="+mn-ea"/>
              </a:rPr>
              <a:t>            &lt;style&gt;body{background: red;}&lt;/style&gt;</a:t>
            </a:r>
            <a:endParaRPr lang="en-US" altLang="zh-CN" sz="3600">
              <a:sym typeface="+mn-ea"/>
            </a:endParaRPr>
          </a:p>
          <a:p>
            <a:pPr marL="457200" lvl="0" indent="-457200" algn="l" rtl="0" fontAlgn="auto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600">
                <a:sym typeface="+mn-ea"/>
              </a:rPr>
              <a:t>外部样式表 - 单独的CSS文件  通过&lt;link&gt;引入该样式表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简介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ym typeface="+mn-ea"/>
              </a:rPr>
              <a:t>盒子模型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82720" y="9219565"/>
            <a:ext cx="3729990" cy="183642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480560" y="9426258"/>
            <a:ext cx="27343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边框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border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720205" y="4253865"/>
            <a:ext cx="4093210" cy="58381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rot="5400000">
            <a:off x="10664190" y="8192770"/>
            <a:ext cx="20535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12" idx="2"/>
            <a:endCxn id="31" idx="0"/>
          </p:cNvCxnSpPr>
          <p:nvPr/>
        </p:nvCxnSpPr>
        <p:spPr>
          <a:xfrm rot="5400000" flipV="1">
            <a:off x="12641580" y="4170680"/>
            <a:ext cx="4091940" cy="6003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354955" y="4006215"/>
            <a:ext cx="1266190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90715" y="4213225"/>
            <a:ext cx="9541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盒子模型（标准模式</a:t>
            </a:r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+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怪异模式）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5876905" y="9218295"/>
            <a:ext cx="3623945" cy="152971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201708" y="9424988"/>
            <a:ext cx="2974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外边距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margin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086975" y="9219565"/>
            <a:ext cx="3145790" cy="183642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268268" y="9426258"/>
            <a:ext cx="2783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内边距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r>
              <a:rPr lang="en-US" altLang="zh-CN" sz="4000">
                <a:solidFill>
                  <a:schemeClr val="bg1"/>
                </a:solidFill>
              </a:rPr>
              <a:t>padding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盒模型（标准模式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怪异模式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(ie)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）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0320" y="2872740"/>
            <a:ext cx="2234755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ym typeface="+mn-ea"/>
              </a:rPr>
              <a:t>每个元素都是一个个的盒子样式的矩形 ，盒子模型顾名思义就是描述 盒子和里面物品的关系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盒子模型分两种    一种是标准盒子模型，一种是ie盒子模型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标准盒子模型  ——   高 height 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宽 width 都不包含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IE盒子模型     ——   高 height 和 宽 width 这两个值都包含  padding 和 border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 b="1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box-sizing的作用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box-sizing: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content-box         标准盒子模型的计算方式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         border-box          IE模型的计算方式。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边框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border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521" y="2724150"/>
            <a:ext cx="1428432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围绕元素内容和内边距的一条或者多条线。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-color         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边框颜色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-width          </a:t>
            </a: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边框宽度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border-style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: dotted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点状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边框</a:t>
            </a:r>
            <a:endParaRPr 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dashed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虚线边框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solid    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实线边框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          double               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双线边框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border: solid 2px red;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border-left 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border-right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单独设某一条边</a:t>
            </a:r>
            <a:endParaRPr lang="en-US" altLang="zh-CN" sz="4000" spc="-100">
              <a:solidFill>
                <a:schemeClr val="bg1"/>
              </a:solidFill>
              <a:uFillTx/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border-top</a:t>
            </a:r>
            <a:r>
              <a:rPr lang="zh-CN" altLang="en-US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</a:t>
            </a:r>
            <a:r>
              <a:rPr lang="en-US" altLang="zh-CN" sz="4000" spc="-10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border-bottom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 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5" name="肘形连接符 4"/>
          <p:cNvCxnSpPr/>
          <p:nvPr/>
        </p:nvCxnSpPr>
        <p:spPr>
          <a:xfrm flipV="1">
            <a:off x="12098655" y="11207115"/>
            <a:ext cx="1998345" cy="976630"/>
          </a:xfrm>
          <a:prstGeom prst="bentConnector3">
            <a:avLst>
              <a:gd name="adj1" fmla="val 500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190095" y="11207115"/>
            <a:ext cx="929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355215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内边距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padding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1696" y="2524125"/>
            <a:ext cx="17579975" cy="1034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60000"/>
              </a:lnSpc>
              <a:spcBef>
                <a:spcPts val="0"/>
              </a:spcBef>
              <a:spcAft>
                <a:spcPts val="3000"/>
              </a:spcAft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内边距：边框与内容之间的距离。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0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left 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左边距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padding-right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               </a:t>
            </a: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右边距</a:t>
            </a:r>
            <a:endParaRPr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top      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上边距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padding</a:t>
            </a:r>
            <a:r>
              <a:rPr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-</a:t>
            </a:r>
            <a:r>
              <a:rPr 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bottom           </a:t>
            </a:r>
            <a:r>
              <a:rPr lang="zh-CN" altLang="en-US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下边距</a:t>
            </a:r>
            <a:endParaRPr lang="zh-CN" altLang="en-US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合并写法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10px;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上下左右内边距都为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padding: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外边距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0418" y="2937828"/>
            <a:ext cx="17702530" cy="9770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外边距</a:t>
            </a: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：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margin 围绕元素边框的空白区域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margin-top                  上外边距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margin-right                右外边距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margin-bottom            下外边距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cs typeface="Arial Bold" panose="020B0604020202090204" charset="0"/>
                <a:sym typeface="+mn-ea"/>
              </a:rPr>
              <a:t>margin-left                  左外边距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300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合并写法</a:t>
            </a:r>
            <a:endParaRPr lang="zh-CN" sz="4000">
              <a:solidFill>
                <a:schemeClr val="bg1"/>
              </a:solidFill>
              <a:cs typeface="Arial Bold" panose="020B0604020202090204" charset="0"/>
              <a:sym typeface="+mn-ea"/>
            </a:endParaRPr>
          </a:p>
          <a:p>
            <a:pPr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10px;        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上下左右 外边距都是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</a:t>
            </a:r>
            <a:r>
              <a:rPr lang="en-US" altLang="zh-CN" sz="4000" spc="-16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: 10px 20px 30px 40px;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     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r>
              <a:rPr lang="zh-CN" altLang="en-US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、左</a:t>
            </a:r>
            <a:r>
              <a:rPr lang="en-US" altLang="zh-CN" sz="4000" spc="-170">
                <a:solidFill>
                  <a:schemeClr val="bg1"/>
                </a:solidFill>
                <a:uFillTx/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40px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        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下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 左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右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  <a:p>
            <a:pPr marL="571500" indent="-571500" algn="l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margin: 10px 20px 30px;          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上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10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、右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+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左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20px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、下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Arial Bold" panose="020B0604020202090204" charset="0"/>
                <a:sym typeface="+mn-ea"/>
              </a:rPr>
              <a:t>30px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3345498"/>
            <a:ext cx="22315805" cy="895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重叠出现的原因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指两个或多个盒子(可能相邻也可能嵌套)的相邻边界(其间没有任何非空内容、补白、边框)重合在一起而形成一个单一边界。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出现的情况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元素的上边界与前面元素的下边界发生叠加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元素的上边界与父元素的上边界发生叠加border-top的边界和它的父元素相同。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空元素的元素的上边界与下边界发生叠加      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endParaRPr 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空元素中已经叠加的边界与另一个空元素的边界发生叠加 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====&gt;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重叠图例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2600325"/>
            <a:ext cx="17813020" cy="10043160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5018" y="3945617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1290151" y="4264902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1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2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2962910"/>
            <a:ext cx="21591270" cy="8410575"/>
          </a:xfrm>
          <a:prstGeom prst="rect">
            <a:avLst/>
          </a:prstGeom>
        </p:spPr>
      </p:pic>
      <p:pic>
        <p:nvPicPr>
          <p:cNvPr id="3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908" y="395768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91041" y="427443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 图例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3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、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宋体" charset="0"/>
                <a:cs typeface="Ubuntu Mono"/>
                <a:sym typeface="Ubuntu Mono"/>
              </a:rPr>
              <a:t>4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宋体" charset="0"/>
              <a:cs typeface="Ubuntu Mono"/>
              <a:sym typeface="Ubuntu Mono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70" y="2580640"/>
            <a:ext cx="21516340" cy="360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7480300"/>
            <a:ext cx="20434935" cy="5343525"/>
          </a:xfrm>
          <a:prstGeom prst="rect">
            <a:avLst/>
          </a:prstGeom>
        </p:spPr>
      </p:pic>
      <p:pic>
        <p:nvPicPr>
          <p:cNvPr id="37" name="image 2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058" y="36439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721191" y="39632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3</a:t>
            </a:r>
            <a:endParaRPr lang="zh-CN" altLang="en-US" dirty="0"/>
          </a:p>
        </p:txBody>
      </p:sp>
      <p:pic>
        <p:nvPicPr>
          <p:cNvPr id="5" name="image 20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058" y="941614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721191" y="973289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4</a:t>
            </a:r>
            <a:endParaRPr lang="en-US" altLang="zh-CN" sz="5500" b="0" i="0" dirty="0">
              <a:solidFill>
                <a:srgbClr val="FFFFFF"/>
              </a:solidFill>
              <a:latin typeface="OPPOSans-H"/>
              <a:ea typeface="OPPOSans-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margin</a:t>
            </a:r>
            <a:r>
              <a:rPr lang="zh-CN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重叠的解决方法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3781" y="2853055"/>
            <a:ext cx="22315805" cy="994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代替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margin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加边框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border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内层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padding : 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（不是标准做法，但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1px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在用户眼里是看不出来忽略不计的）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（即块级格式化上下文，它是一个独立的渲染区域，并且这个独立盒子里的布局不受外部影响，当然它也不会影响到外面的元素，只要满足下面任何一条就会触发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BFC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根元素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body</a:t>
            </a:r>
            <a:endParaRPr 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overflow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visible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（hidden | auto | scroll）</a:t>
            </a:r>
            <a:endParaRPr lang="en-US" altLang="zh-CN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float属性不为none（</a:t>
            </a:r>
            <a:r>
              <a:rPr 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l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eft | right）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display属性值为inline-block | flex | inline-flex | table-cell | table-caption</a:t>
            </a:r>
            <a:endParaRPr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1485900" lvl="2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"/>
            </a:pPr>
            <a:r>
              <a:rPr 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定位 </a:t>
            </a:r>
            <a:r>
              <a:rPr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position为absolute或fixed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534285" y="2072640"/>
            <a:ext cx="17798415" cy="618617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601018" y="2570480"/>
            <a:ext cx="11664950" cy="5190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注释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</a:t>
            </a:r>
            <a:r>
              <a:rPr lang="en-US" altLang="zh-CN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/*     */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选择器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选中元素，对哪个元素设置样式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571500" lvl="0" indent="-571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声明块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具体样式内容</a:t>
            </a:r>
            <a:endParaRPr lang="zh-CN" altLang="en-US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css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基本语法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8776970"/>
            <a:ext cx="13077190" cy="4938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overflow 属性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visible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-</a:t>
            </a:r>
            <a:r>
              <a:rPr lang="zh-CN" sz="4000">
                <a:solidFill>
                  <a:schemeClr val="bg1"/>
                </a:solidFill>
                <a:sym typeface="+mn-ea"/>
              </a:rPr>
              <a:t> 缺省值, 溢出, 在父元素外面显示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hidden        - 溢出内容被裁剪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spc="100">
                <a:solidFill>
                  <a:schemeClr val="bg1"/>
                </a:solidFill>
                <a:uFillTx/>
                <a:sym typeface="+mn-ea"/>
              </a:rPr>
              <a:t>scroll</a:t>
            </a:r>
            <a:r>
              <a:rPr lang="zh-CN" sz="4000">
                <a:solidFill>
                  <a:schemeClr val="bg1"/>
                </a:solidFill>
                <a:sym typeface="+mn-ea"/>
              </a:rPr>
              <a:t>          - 生成两个滚动条, 通过滚动条查看内容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auto            - 根据需要生成滚动条</a:t>
            </a:r>
            <a:endParaRPr lang="zh-CN" sz="4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ym typeface="+mn-ea"/>
              </a:rPr>
              <a:t>  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超出边框部分的处理 overflow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327525" y="3532505"/>
            <a:ext cx="14101445" cy="795655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987290" y="4968875"/>
            <a:ext cx="12782550" cy="5083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使用reset.css 清除默认样式</a:t>
            </a:r>
            <a:endParaRPr lang="zh-CN" sz="4000">
              <a:solidFill>
                <a:schemeClr val="bg1"/>
              </a:solidFill>
            </a:endParaRPr>
          </a:p>
          <a:p>
            <a:pPr marL="57150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717550" marR="0" lvl="0" indent="-571500" algn="l" rtl="0">
              <a:lnSpc>
                <a:spcPct val="13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000">
                <a:solidFill>
                  <a:schemeClr val="bg1"/>
                </a:solidFill>
                <a:sym typeface="+mn-ea"/>
              </a:rPr>
              <a:t>使用normailze.css统一不同浏览器中的默认样式</a:t>
            </a:r>
            <a:endParaRPr lang="zh-CN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默认样式如何处理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29080" y="2369820"/>
            <a:ext cx="18882360" cy="72110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300413" y="2999105"/>
            <a:ext cx="15339695" cy="59524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元素浮动会会脱离文档流，因此元素的一些特点也随着变化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脱离文档流的特点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块元素不在独占页面的一行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行内元素脱离文档流后 会变成块元素，特点和块元素一样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571500" lvl="0" indent="-57150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因此脱离文档流之后，不用再区分块元素 还是行内元素，都按块处理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8648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浮动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float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90980" y="10147935"/>
            <a:ext cx="18882360" cy="31908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5" name="Object 6012"/>
          <p:cNvSpPr txBox="1"/>
          <p:nvPr/>
        </p:nvSpPr>
        <p:spPr>
          <a:xfrm>
            <a:off x="2150428" y="10396855"/>
            <a:ext cx="17563465" cy="269303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与</a:t>
            </a:r>
            <a:r>
              <a:rPr lang="en-US" altLang="zh-CN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inline-block</a:t>
            </a: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的区别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float是顶部对齐，inline-block是底部对齐.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浮动能设定为左浮和右浮，但display:inline-block都是从左到右排列的。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75295" y="2999105"/>
            <a:ext cx="3289300" cy="5852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/>
              <a:t>Ps: </a:t>
            </a:r>
            <a:endParaRPr lang="en-US" altLang="zh-CN" sz="3600"/>
          </a:p>
          <a:p>
            <a:pPr>
              <a:lnSpc>
                <a:spcPct val="130000"/>
              </a:lnSpc>
            </a:pPr>
            <a:r>
              <a:rPr lang="zh-CN" altLang="en-US" sz="3600"/>
              <a:t>可以把浮动元素的父元素看做桌面上漂浮起来的东西，会把正常放在桌面上的物品遮挡住</a:t>
            </a:r>
            <a:endParaRPr lang="zh-CN" altLang="en-US"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34988" y="2484120"/>
            <a:ext cx="23313390" cy="106781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高度塌陷 的原因及解决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6593" y="3837940"/>
            <a:ext cx="20490180" cy="797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高度塌陷的原因  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使用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float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布局，会导致元素脱离文档流，而父元素的高度是由子元素撑起来的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浮动的子元素脱离文档流后 不会再撑起父元素高度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父元素的高度就不足以包含所有的子元素。因此发生了高度塌陷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571500" indent="-57150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解决方法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在父元素的  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::after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伪元素中设置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clear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属性，以清除父元素中浮动元素的影响</a:t>
            </a:r>
            <a:endParaRPr lang="zh-CN" altLang="en-US" sz="400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 algn="l" fontAlgn="auto">
              <a:lnSpc>
                <a:spcPct val="160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 注意还需要通过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display : block 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将 该伪元素转变为</a:t>
            </a:r>
            <a:r>
              <a:rPr lang="en-US" altLang="zh-CN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block</a:t>
            </a:r>
            <a:r>
              <a:rPr lang="zh-CN" altLang="en-US" sz="40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元素</a:t>
            </a:r>
            <a:r>
              <a:rPr lang="zh-CN" altLang="en-US" sz="40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  </a:t>
            </a:r>
            <a:endParaRPr lang="zh-CN" altLang="en-US" sz="4000" b="1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16087" y="390579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0888" y="437388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590165" y="5718810"/>
            <a:ext cx="4580890" cy="18694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15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定位</a:t>
            </a:r>
            <a:endParaRPr lang="zh-CN" altLang="en-US" sz="115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0604500" y="3844925"/>
            <a:ext cx="9017000" cy="60261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相对定位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绝对定位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 dirty="0">
                <a:latin typeface="+mn-ea"/>
              </a:rPr>
              <a:t>固定定位</a:t>
            </a:r>
            <a:endParaRPr lang="zh-CN" altLang="en-US" sz="4800" dirty="0">
              <a:latin typeface="+mn-ea"/>
            </a:endParaRPr>
          </a:p>
          <a:p>
            <a:pPr marL="793750" lvl="0" indent="-68580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粘滞定位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16665" y="3930650"/>
            <a:ext cx="644525" cy="644525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2820015" y="3468370"/>
            <a:ext cx="8289925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基于元素原来的位置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元素未从文档流中脱离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提升元素的层级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005965" y="3418840"/>
            <a:ext cx="708787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83473" y="6021388"/>
            <a:ext cx="6332855" cy="16732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relative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相对定位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2184400" y="6425565"/>
            <a:ext cx="21571585" cy="6272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相对于其包含块定位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 （从父级 一层层向上找，找到的 第一个开启了定位的 父元素或祖父元素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...</a:t>
            </a:r>
            <a:r>
              <a:rPr lang="zh-CN" altLang="en-US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简称父</a:t>
            </a: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endParaRPr lang="en-US" altLang="zh-CN" sz="4400" dirty="0"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indent="0">
              <a:lnSpc>
                <a:spcPct val="175000"/>
              </a:lnSpc>
              <a:buFont typeface="Arial" panose="020B0604020202090204" pitchFamily="34" charset="0"/>
              <a:buNone/>
            </a:pPr>
            <a:r>
              <a:rPr lang="en-US" altLang="zh-CN" sz="4400" dirty="0">
                <a:latin typeface="微软雅黑" charset="0"/>
                <a:ea typeface="微软雅黑" charset="0"/>
                <a:cs typeface="Ubuntu Mono"/>
                <a:sym typeface="Ubuntu Mono"/>
              </a:rPr>
              <a:t>   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相对于找到的这个父</a:t>
            </a:r>
            <a:r>
              <a:rPr lang="en-US" altLang="zh-CN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++</a:t>
            </a: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元素定位）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Ubuntu Mono"/>
                <a:sym typeface="Ubuntu Mono"/>
              </a:rPr>
              <a:t>脱离了文档流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Ubuntu Mono"/>
            </a:endParaRPr>
          </a:p>
          <a:p>
            <a:pPr marL="571500" lvl="1" indent="-571500">
              <a:lnSpc>
                <a:spcPct val="175000"/>
              </a:lnSpc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使元素</a:t>
            </a:r>
            <a:r>
              <a:rPr lang="zh-CN" sz="4400">
                <a:latin typeface="微软雅黑" charset="0"/>
                <a:ea typeface="微软雅黑" charset="0"/>
                <a:sym typeface="+mn-ea"/>
              </a:rPr>
              <a:t>提升一个</a:t>
            </a:r>
            <a:r>
              <a:rPr lang="zh-CN" sz="440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层级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184400" y="2755265"/>
            <a:ext cx="11005820" cy="2715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4520883" y="3375660"/>
            <a:ext cx="6332855" cy="14744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absolute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绝对定位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1496695" y="6789420"/>
            <a:ext cx="21074380" cy="53759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固定定位是一种特殊的绝对定位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唯一不同是固定定位永远参照于浏览器的视口进行定位</a:t>
            </a:r>
            <a:endParaRPr lang="zh-CN" sz="4400">
              <a:sym typeface="+mn-ea"/>
            </a:endParaRPr>
          </a:p>
          <a:p>
            <a:pPr marL="14605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sym typeface="+mn-ea"/>
              </a:rPr>
              <a:t>    视口（浏览器的显示窗口）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ym typeface="+mn-ea"/>
              </a:rPr>
              <a:t>固定定位的元素不会随网页的滚动条滚动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272288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851525" y="306768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fixed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固定定位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580765" y="7680325"/>
            <a:ext cx="16558260" cy="35166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717550" lvl="0" indent="-57150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和相对定位特点基本一致</a:t>
            </a:r>
            <a:endParaRPr lang="zh-CN" sz="4400"/>
          </a:p>
          <a:p>
            <a:pPr marL="717550" lvl="0" indent="-571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不同点是粘滞定位可以在元素到达某个位置时将其固定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799840" y="374650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8361045" y="4091305"/>
            <a:ext cx="5469255" cy="13411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position: sticky</a:t>
            </a:r>
            <a:endParaRPr lang="en-US" altLang="zh-CN" sz="5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粘滞定位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/>
          <p:nvPr/>
        </p:nvSpPr>
        <p:spPr>
          <a:xfrm>
            <a:off x="3007360" y="5858510"/>
            <a:ext cx="19015710" cy="69691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9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90204" pitchFamily="34" charset="0"/>
              <a:buNone/>
            </a:pPr>
            <a:r>
              <a:rPr lang="zh-CN" sz="4400">
                <a:latin typeface="微软雅黑" charset="0"/>
                <a:ea typeface="微软雅黑" charset="0"/>
                <a:cs typeface="微软雅黑" charset="0"/>
              </a:rPr>
              <a:t>对于开启了定位的元素，可以通过</a:t>
            </a:r>
            <a:r>
              <a:rPr lang="en-US" altLang="zh-CN" sz="4400">
                <a:latin typeface="微软雅黑" charset="0"/>
                <a:ea typeface="微软雅黑" charset="0"/>
                <a:cs typeface="微软雅黑" charset="0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</a:rPr>
              <a:t>属性指定元素的层级</a:t>
            </a:r>
            <a:endParaRPr lang="zh-CN" sz="4400"/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en-US" altLang="zh-CN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z-index</a:t>
            </a:r>
            <a:r>
              <a:rPr lang="zh-CN" altLang="en-US" sz="4400">
                <a:latin typeface="微软雅黑" charset="0"/>
                <a:ea typeface="微软雅黑" charset="0"/>
                <a:cs typeface="微软雅黑" charset="0"/>
                <a:sym typeface="+mn-ea"/>
              </a:rPr>
              <a:t>是整数  取值范围最大到</a:t>
            </a:r>
            <a:r>
              <a:rPr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2147483647</a:t>
            </a:r>
            <a:r>
              <a:rPr lang="zh-CN" sz="4400">
                <a:solidFill>
                  <a:srgbClr val="008000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左右，</a:t>
            </a: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每个浏览器不一样</a:t>
            </a:r>
            <a:endParaRPr lang="zh-CN" sz="4400">
              <a:latin typeface="微软雅黑" charset="0"/>
              <a:ea typeface="微软雅黑" charset="0"/>
              <a:cs typeface="微软雅黑" charset="0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如果元素层级一样，优先 靠后的元素</a:t>
            </a:r>
            <a:endParaRPr lang="zh-CN" altLang="en-US" sz="4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sz="440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祖先元素的层级再高， 也不会盖住后代元素</a:t>
            </a:r>
            <a:endParaRPr lang="zh-CN" sz="440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  <a:p>
            <a:pPr marL="717550" lvl="0" indent="-571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9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highlight>
                  <a:srgbClr val="FFFFFF"/>
                </a:highlight>
                <a:latin typeface="微软雅黑" charset="0"/>
                <a:ea typeface="微软雅黑" charset="0"/>
                <a:cs typeface="微软雅黑" charset="0"/>
                <a:sym typeface="Courier New" panose="02070409020205090404"/>
              </a:rPr>
              <a:t>只能在position属性值为relative或absolute或fixed的元素上有效</a:t>
            </a:r>
            <a:endParaRPr lang="zh-CN" altLang="en-US" sz="4400" dirty="0">
              <a:solidFill>
                <a:schemeClr val="tx1"/>
              </a:solidFill>
              <a:highlight>
                <a:srgbClr val="FFFFFF"/>
              </a:highlight>
              <a:latin typeface="微软雅黑" charset="0"/>
              <a:ea typeface="微软雅黑" charset="0"/>
              <a:cs typeface="微软雅黑" charset="0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007360" y="2987040"/>
            <a:ext cx="14591665" cy="203073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5476558" y="3514725"/>
            <a:ext cx="9653270" cy="9753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z-index: 9</a:t>
            </a:r>
            <a:endParaRPr lang="zh-CN" altLang="en-US" sz="5400" b="1" dirty="0">
              <a:solidFill>
                <a:schemeClr val="bg1"/>
              </a:solidFill>
              <a:latin typeface="Ubuntu Mono"/>
              <a:ea typeface="宋体" charset="0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z-index</a:t>
            </a:r>
            <a:endParaRPr lang="en-US" altLang="zh-CN" sz="48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5453380" y="10385743"/>
            <a:ext cx="12529820" cy="310959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042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043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5249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tag</a:t>
            </a:r>
            <a:r>
              <a:rPr lang="zh-CN" altLang="en-US" sz="4000">
                <a:solidFill>
                  <a:schemeClr val="bg1"/>
                </a:solidFill>
              </a:rPr>
              <a:t>标签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5250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类选择器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70230" y="7540625"/>
            <a:ext cx="4848860" cy="1771015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61060" y="7641908"/>
            <a:ext cx="4267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指定元素名字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如：</a:t>
            </a:r>
            <a:r>
              <a:rPr lang="en-US" altLang="zh-CN" sz="4000">
                <a:solidFill>
                  <a:schemeClr val="bg1"/>
                </a:solidFill>
              </a:rPr>
              <a:t>h1,img</a:t>
            </a:r>
            <a:r>
              <a:rPr lang="zh-CN" altLang="en-US" sz="4000">
                <a:solidFill>
                  <a:schemeClr val="bg1"/>
                </a:solidFill>
              </a:rPr>
              <a:t>等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775960" y="81908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989638" y="8397558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#id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099675" y="8191500"/>
            <a:ext cx="355092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0458133" y="8398193"/>
            <a:ext cx="2834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.class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40840" y="8222615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712315" y="8460105"/>
            <a:ext cx="2899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</a:rPr>
              <a:t>[attr=value]</a:t>
            </a:r>
            <a:endParaRPr lang="en-US" altLang="zh-CN" sz="36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-316547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118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041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5248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id</a:t>
            </a:r>
            <a:r>
              <a:rPr lang="zh-CN" altLang="en-US" sz="4000">
                <a:solidFill>
                  <a:schemeClr val="bg1"/>
                </a:solidFill>
              </a:rPr>
              <a:t>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7560" y="4091940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118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120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085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2292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常用的选择器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041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5248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通配符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480540" y="5041900"/>
            <a:ext cx="338772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737080" y="5248593"/>
            <a:ext cx="2874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属性选择器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132195"/>
            <a:ext cx="635" cy="1377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>
            <a:off x="7404735" y="6131560"/>
            <a:ext cx="0" cy="2028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132830"/>
            <a:ext cx="0" cy="2028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 flipH="1">
            <a:off x="16162020" y="6131560"/>
            <a:ext cx="12700" cy="2060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13156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90565" y="10648315"/>
            <a:ext cx="116376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spc="200">
                <a:solidFill>
                  <a:schemeClr val="bg1"/>
                </a:solidFill>
                <a:uFillTx/>
                <a:latin typeface="Nunito" charset="0"/>
                <a:ea typeface="Nunito"/>
                <a:cs typeface="Nunito"/>
                <a:sym typeface="Nunito"/>
              </a:rPr>
              <a:t>id和class</a:t>
            </a: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的区别：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id唯一，一个元素只能有一个id</a:t>
            </a:r>
            <a:endParaRPr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zh-CN" sz="3600" b="1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不同元素可以有相同class，一个元素可以有多个class</a:t>
            </a:r>
            <a:endParaRPr lang="zh-CN" altLang="en-US" sz="3600" b="1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8253095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846010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*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文字居中 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text-align: center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margin: 0 auto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translateX(-50%);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margin-left: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483" y="4802505"/>
            <a:ext cx="2816225" cy="996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单行文字居中    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line-height: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父级高度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多行元素垂直居中    父级设display:table-cell;vertical-align:middle;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定位实现居中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top: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transform: translateY(-50%);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margin-top: -xxx px;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（在知道了元素高度的情况下）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9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980" y="3676650"/>
            <a:ext cx="2983230" cy="29845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939800" y="4470400"/>
            <a:ext cx="2816225" cy="1858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水平垂直居中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居中的实现方式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1831340"/>
            <a:ext cx="19101435" cy="1115758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2900" y="2316480"/>
            <a:ext cx="17602835" cy="1067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flex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布局 文字居中   父 display : flex;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justify-content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                                align-items : center;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+transform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    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position: absolute;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top: 50%;  left: 50%;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    transform: translate(-50%, -50%);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margin-left: margin-top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（在知道了元素宽高的情况下）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定位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+margin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父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relative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子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position : absolute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left:0; right:0; top:0; bottom:0;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                          margin: auto;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40208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旋转、缩放  位移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513330" y="4545330"/>
            <a:ext cx="9281795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transform 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scale(n)              定义 2D 缩放转换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rotate(45deg)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定义旋转角度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translate 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位移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22440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transition</a:t>
            </a:r>
            <a:endParaRPr lang="en-US" altLang="en-US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899728" y="3835400"/>
            <a:ext cx="18508980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 </a:t>
            </a:r>
            <a:r>
              <a:rPr lang="zh-CN" sz="4000">
                <a:solidFill>
                  <a:schemeClr val="bg1"/>
                </a:solidFill>
                <a:sym typeface="+mn-ea"/>
              </a:rPr>
              <a:t>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transition-property	               规定设置过渡效果的 CSS 属性的名称。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transition-duration	               规定完成过渡效果需要多少秒或毫秒。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transition-timing-function	  规定速度效果的速度曲线。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transition-delay	               定义过渡效果何时开始。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transform: all 1s;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632325" y="814070"/>
            <a:ext cx="25253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/>
              <a:t>keyframes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1282700" y="3126105"/>
            <a:ext cx="2174303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900045" y="3835400"/>
            <a:ext cx="9606915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transition </a:t>
            </a:r>
            <a:r>
              <a:rPr lang="zh-CN" sz="4000">
                <a:solidFill>
                  <a:schemeClr val="bg1"/>
                </a:solidFill>
                <a:sym typeface="+mn-ea"/>
              </a:rPr>
              <a:t>属性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@keyframes donghua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{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from {top:0px;}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{top:200px;}</a:t>
            </a:r>
            <a:endParaRPr lang="en-US" altLang="zh-CN" sz="400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en-US" altLang="zh-CN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animation:  donghua  5s  infinite;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Object 403"/>
          <p:cNvSpPr txBox="1"/>
          <p:nvPr/>
        </p:nvSpPr>
        <p:spPr>
          <a:xfrm>
            <a:off x="12529185" y="3835400"/>
            <a:ext cx="9606915" cy="739711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animation-iteration-count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（播放次数）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        infinite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无限次播放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n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设置播放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次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animation-direction（动画轨迹）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    alternate   轮流反向播放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6010910" y="2357120"/>
            <a:ext cx="17020540" cy="105416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图标字体(iconfont)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网页中经常使用一些图标, 可以是使用图片来引入图标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但是图标较大,使用不灵活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可以将图标直接设置为字体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然后使用font-face的形式对字体进行引入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- 使用字体的形式来使用图标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font awesome图标库的使用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将css和webfonts移动到项目中(css和webfonts必须在同一级别)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将all.css引入到html中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- 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- 使用类名来使用图标字体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class="</a:t>
            </a:r>
            <a:r>
              <a:rPr lang="zh-CN" sz="3600">
                <a:solidFill>
                  <a:srgbClr val="008000"/>
                </a:solidFill>
                <a:highlight>
                  <a:schemeClr val="lt1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fas fa-bell"</a:t>
            </a:r>
            <a:endParaRPr sz="360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l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008000"/>
                </a:solidFill>
                <a:highlight>
                  <a:srgbClr val="FFFFFF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                 class='fab fa-accessible-icon'</a:t>
            </a:r>
            <a:endParaRPr lang="zh-CN" altLang="en-US" sz="3600" b="1" dirty="0">
              <a:solidFill>
                <a:srgbClr val="008000"/>
              </a:solidFill>
              <a:highlight>
                <a:srgbClr val="FFFFFF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3547745" cy="642175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0683" y="4819650"/>
            <a:ext cx="4912360" cy="21069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图标字体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班  补充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图标字体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77595" y="2990850"/>
            <a:ext cx="22228175" cy="101339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273618" y="3438843"/>
            <a:ext cx="19836130" cy="92379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过渡(transition):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通过过渡指定一个属性发生变化时的切换方式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通过过渡可以创建较好的用户体验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必须指定transition-property和transition-duration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 transition-property指发生变换的属性, 包括all及属性名, 常用的例如width, height等; 多个属性间使用逗号隔开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transition-duration指的是过渡时长, 可以选择s或是ms两种单位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过渡是必须是从一个有效数值向另一个有效数值进行转变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transition-timing-funciont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转变的时间函数, 缺省是easy, 慢-&gt;加速-&gt;减速</a:t>
            </a:r>
            <a:endParaRPr lang="zh-CN" sz="3600">
              <a:solidFill>
                <a:schemeClr val="bg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3600">
                <a:solidFill>
                  <a:schemeClr val="bg1"/>
                </a:solidFill>
                <a:sym typeface="+mn-ea"/>
              </a:rPr>
              <a:t>linear -&gt; 匀速   easy-in -&gt; 加速 easy-out -&gt;减速 easy-in-out -&gt;先加速后减速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过渡  补充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114540" y="2548890"/>
            <a:ext cx="1532191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261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450148" y="5732145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其他选择器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8277860" y="2858770"/>
            <a:ext cx="1329626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分组选择器 - 选择器列表 - 匹配多个中的任意一个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803400" lvl="2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A, B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交集选择器 - 多个条件都要符合-中间没有空格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en-US" altLang="zh-CN" sz="3600">
                <a:solidFill>
                  <a:schemeClr val="bg1"/>
                </a:solidFill>
              </a:rPr>
              <a:t>A.B</a:t>
            </a:r>
            <a:endParaRPr lang="zh-CN" sz="3600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3600">
                <a:solidFill>
                  <a:schemeClr val="bg1"/>
                </a:solidFill>
                <a:sym typeface="+mn-ea"/>
              </a:rPr>
              <a:t>关系选择器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相邻兄弟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+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</a:t>
            </a:r>
            <a:r>
              <a:rPr lang="zh-CN" sz="3600">
                <a:solidFill>
                  <a:schemeClr val="bg1"/>
                </a:solidFill>
                <a:sym typeface="+mn-ea"/>
              </a:rPr>
              <a:t>紧挨的同级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的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 中间无其他元素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所有兄弟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~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后面所有同级的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父子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&gt; B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的直系后代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亲子关系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|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隔代不行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631950" lvl="2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"/>
            </a:pPr>
            <a:r>
              <a:rPr lang="zh-CN" sz="3600">
                <a:solidFill>
                  <a:schemeClr val="bg1"/>
                </a:solidFill>
                <a:sym typeface="+mn-ea"/>
              </a:rPr>
              <a:t>后代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2546350" lvl="4" indent="-571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"/>
            </a:pPr>
            <a:r>
              <a:rPr lang="zh-CN" sz="3600">
                <a:solidFill>
                  <a:schemeClr val="bg1"/>
                </a:solidFill>
                <a:sym typeface="+mn-ea"/>
              </a:rPr>
              <a:t>A B          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后面的所有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    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可隔代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509895" y="2232025"/>
            <a:ext cx="18263870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2322" y="340858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4860" y="4005580"/>
            <a:ext cx="3886200" cy="38862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174433" y="5504180"/>
            <a:ext cx="3107055" cy="889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伪类选择器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5999480" y="2548890"/>
            <a:ext cx="17026255" cy="101295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bg1"/>
                </a:solidFill>
                <a:sym typeface="+mn-ea"/>
              </a:rPr>
              <a:t>伪类是元素的特殊位置或状态</a:t>
            </a:r>
            <a:endParaRPr lang="zh-CN" sz="44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:fist-child 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其父元素的第一位当前子元素</a:t>
            </a:r>
            <a:r>
              <a:rPr lang="zh-CN" sz="3200">
                <a:solidFill>
                  <a:schemeClr val="bg1"/>
                </a:solidFill>
                <a:sym typeface="+mn-ea"/>
              </a:rPr>
              <a:t>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必须是父元素的第一个元素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:last-child  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其父元素的最后一位当前子元素  必须是父亲的最后一个元素</a:t>
            </a:r>
            <a:endParaRPr lang="zh-CN" sz="4000">
              <a:solidFill>
                <a:schemeClr val="bg1"/>
              </a:solidFill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:nth-child(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n</a:t>
            </a:r>
            <a:r>
              <a:rPr lang="zh-CN" sz="4400">
                <a:solidFill>
                  <a:schemeClr val="bg1"/>
                </a:solidFill>
                <a:sym typeface="+mn-ea"/>
              </a:rPr>
              <a:t>)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选择其父元素的第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n</a:t>
            </a:r>
            <a:r>
              <a:rPr lang="zh-CN" sz="3600">
                <a:solidFill>
                  <a:schemeClr val="bg1"/>
                </a:solidFill>
                <a:sym typeface="+mn-ea"/>
              </a:rPr>
              <a:t>个子元素       必须当前元素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:first-of-type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其父元素的首个当前元素              前面可有别的元素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:last-of-type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其父元素的最后一个当前子元素    后面可有其他元素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717550" lvl="0" indent="-571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:nth-of-type(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n</a:t>
            </a:r>
            <a:r>
              <a:rPr lang="zh-CN" sz="4400">
                <a:solidFill>
                  <a:schemeClr val="bg1"/>
                </a:solidFill>
                <a:sym typeface="+mn-ea"/>
              </a:rPr>
              <a:t>)   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其父元素的第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n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个 同标签 </a:t>
            </a:r>
            <a:r>
              <a:rPr lang="zh-CN" sz="3600">
                <a:solidFill>
                  <a:schemeClr val="bg1"/>
                </a:solidFill>
                <a:sym typeface="+mn-ea"/>
              </a:rPr>
              <a:t>同级兄弟元素</a:t>
            </a:r>
            <a:endParaRPr lang="zh-CN" altLang="en-US" sz="44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14605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None/>
            </a:pPr>
            <a:endParaRPr lang="zh-CN" sz="4400">
              <a:solidFill>
                <a:schemeClr val="bg1"/>
              </a:solidFill>
              <a:sym typeface="+mn-ea"/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:link               链接的默认状态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=&gt;  a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:visited          已访问过的链接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=&gt;  a</a:t>
            </a:r>
            <a:endParaRPr lang="zh-CN" sz="4400">
              <a:solidFill>
                <a:schemeClr val="bg1"/>
              </a:solidFill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:hover           鼠标悬浮在元素上时</a:t>
            </a:r>
            <a:endParaRPr lang="zh-CN" sz="4400">
              <a:solidFill>
                <a:schemeClr val="bg1"/>
              </a:solidFill>
              <a:sym typeface="+mn-ea"/>
            </a:endParaRPr>
          </a:p>
          <a:p>
            <a:pPr marL="889000" lvl="0" indent="-742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400">
                <a:solidFill>
                  <a:schemeClr val="bg1"/>
                </a:solidFill>
                <a:sym typeface="+mn-ea"/>
              </a:rPr>
              <a:t>:active          鼠标点下的状态</a:t>
            </a:r>
            <a:endParaRPr lang="zh-CN" sz="44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线连接符 20"/>
          <p:cNvCxnSpPr/>
          <p:nvPr/>
        </p:nvCxnSpPr>
        <p:spPr>
          <a:xfrm>
            <a:off x="1807210" y="136691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直线连接符 20"/>
          <p:cNvCxnSpPr/>
          <p:nvPr/>
        </p:nvCxnSpPr>
        <p:spPr>
          <a:xfrm>
            <a:off x="1781810" y="1364372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直线连接符 20"/>
          <p:cNvCxnSpPr/>
          <p:nvPr/>
        </p:nvCxnSpPr>
        <p:spPr>
          <a:xfrm>
            <a:off x="1837690" y="1357768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直线连接符 20"/>
          <p:cNvCxnSpPr/>
          <p:nvPr/>
        </p:nvCxnSpPr>
        <p:spPr>
          <a:xfrm>
            <a:off x="1812290" y="13613243"/>
            <a:ext cx="226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942705" y="2232025"/>
            <a:ext cx="13593445" cy="10756265"/>
          </a:xfrm>
          <a:prstGeom prst="roundRect">
            <a:avLst>
              <a:gd name="adj" fmla="val 16670"/>
            </a:avLst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70672" y="3456849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4780915" y="533400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css3</a:t>
            </a:r>
            <a:r>
              <a:rPr lang="zh-CN" altLang="en-US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新增选择器 </a:t>
            </a: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2860" y="4005580"/>
            <a:ext cx="4342130" cy="434213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871788" y="5762625"/>
            <a:ext cx="3724275" cy="8280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伪元素选择器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599295" y="4205605"/>
            <a:ext cx="12280265" cy="68091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4800">
                <a:solidFill>
                  <a:schemeClr val="bg1"/>
                </a:solidFill>
                <a:sym typeface="+mn-ea"/>
              </a:rPr>
              <a:t>表示将某些特殊位置作为一个元素进行选择</a:t>
            </a: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  <a:p>
            <a:pPr marL="831850" lvl="0" indent="-685800" algn="l" rtl="0"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::first-letter      第一个字符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::first-line        第一行字符    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4800">
                <a:solidFill>
                  <a:schemeClr val="bg1"/>
                </a:solidFill>
                <a:sym typeface="+mn-ea"/>
              </a:rPr>
              <a:t>::selection      被选中的文本</a:t>
            </a:r>
            <a:endParaRPr lang="zh-CN" sz="4800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::before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-必须结合content来使用</a:t>
            </a:r>
            <a:endParaRPr sz="4800" b="1">
              <a:solidFill>
                <a:schemeClr val="bg1"/>
              </a:solidFill>
            </a:endParaRPr>
          </a:p>
          <a:p>
            <a:pPr marL="83185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Char char=""/>
            </a:pPr>
            <a:r>
              <a:rPr lang="zh-CN" sz="4800" b="1">
                <a:solidFill>
                  <a:schemeClr val="bg1"/>
                </a:solidFill>
                <a:sym typeface="+mn-ea"/>
              </a:rPr>
              <a:t>::after</a:t>
            </a:r>
            <a:r>
              <a:rPr lang="zh-CN" sz="4800">
                <a:solidFill>
                  <a:schemeClr val="bg1"/>
                </a:solidFill>
                <a:sym typeface="+mn-ea"/>
              </a:rPr>
              <a:t> 	     -必须结合content来使用</a:t>
            </a:r>
            <a:endParaRPr lang="zh-CN" sz="48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None/>
            </a:pPr>
            <a:endParaRPr lang="zh-CN" sz="4800" b="1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Wingdings" panose="05000000000000000000" charset="0"/>
              <a:buNone/>
            </a:pPr>
            <a:r>
              <a:rPr sz="3600" b="1">
                <a:solidFill>
                  <a:schemeClr val="bg1"/>
                </a:solidFill>
              </a:rPr>
              <a:t>::after </a:t>
            </a:r>
            <a:r>
              <a:rPr lang="en-US" sz="3600" b="1">
                <a:solidFill>
                  <a:schemeClr val="bg1"/>
                </a:solidFill>
              </a:rPr>
              <a:t>::before </a:t>
            </a:r>
            <a:r>
              <a:rPr lang="zh-CN" altLang="en-US" sz="3600" b="1">
                <a:solidFill>
                  <a:schemeClr val="bg1"/>
                </a:solidFill>
              </a:rPr>
              <a:t>这两个伪元素</a:t>
            </a:r>
            <a:r>
              <a:rPr sz="3600" b="1">
                <a:solidFill>
                  <a:schemeClr val="bg1"/>
                </a:solidFill>
              </a:rPr>
              <a:t>默认是行内元素。</a:t>
            </a:r>
            <a:endParaRPr sz="4800" b="1">
              <a:solidFill>
                <a:schemeClr val="bg1"/>
              </a:solidFill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endParaRPr lang="zh-CN" sz="480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zh-CN" altLang="en-US" sz="4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85" y="3822700"/>
            <a:ext cx="17207865" cy="629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11450" y="11600815"/>
            <a:ext cx="16750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000"/>
              <a:t>https://developer.mozilla.org/zh-CN/docs/Web/CSS/::first-line</a:t>
            </a:r>
            <a:endParaRPr lang="zh-CN" altLang="en-US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选择器练习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8221" y="9813051"/>
            <a:ext cx="1270000" cy="63500"/>
          </a:xfrm>
          <a:prstGeom prst="rect">
            <a:avLst/>
          </a:prstGeom>
        </p:spPr>
      </p:pic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55483" y="7079134"/>
            <a:ext cx="1080950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http://flukeout.github.io/</a:t>
            </a:r>
            <a:endParaRPr kumimoji="1" lang="en-US" altLang="zh-CN" sz="6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10251</Words>
  <Application>WPS 演示</Application>
  <PresentationFormat>自定义</PresentationFormat>
  <Paragraphs>554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79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Wingdings</vt:lpstr>
      <vt:lpstr>Ubuntu Mono</vt:lpstr>
      <vt:lpstr>Thonburi</vt:lpstr>
      <vt:lpstr>Arial Bold</vt:lpstr>
      <vt:lpstr>Nunito</vt:lpstr>
      <vt:lpstr>Nunito</vt:lpstr>
      <vt:lpstr>Arial</vt:lpstr>
      <vt:lpstr>DreamFont-XiaoyuGB-Normal</vt:lpstr>
      <vt:lpstr>OPPOSans-H</vt:lpstr>
      <vt:lpstr>OPPOSans-H</vt:lpstr>
      <vt:lpstr>OPPOSans-B</vt:lpstr>
      <vt:lpstr>微软雅黑</vt:lpstr>
      <vt:lpstr>Arial Regular</vt:lpstr>
      <vt:lpstr>宋体</vt:lpstr>
      <vt:lpstr>汉仪旗黑</vt:lpstr>
      <vt:lpstr>Courier New</vt:lpstr>
      <vt:lpstr>DengXian</vt:lpstr>
      <vt:lpstr>汉仪中等线KW</vt:lpstr>
      <vt:lpstr>微软雅黑</vt:lpstr>
      <vt:lpstr>Arial Unicode MS</vt:lpstr>
      <vt:lpstr>等线</vt:lpstr>
      <vt:lpstr>汉仪书宋二KW</vt:lpstr>
      <vt:lpstr>宋体-简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659</cp:revision>
  <dcterms:created xsi:type="dcterms:W3CDTF">2020-11-02T06:58:53Z</dcterms:created>
  <dcterms:modified xsi:type="dcterms:W3CDTF">2020-11-02T06:58:53Z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